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Inter SemiBold"/>
      <p:regular r:id="rId16"/>
      <p:bold r:id="rId17"/>
      <p:italic r:id="rId18"/>
      <p:boldItalic r:id="rId19"/>
    </p:embeddedFont>
    <p:embeddedFont>
      <p:font typeface="Inter Light"/>
      <p:regular r:id="rId20"/>
      <p:bold r:id="rId21"/>
      <p:italic r:id="rId22"/>
      <p:boldItalic r:id="rId23"/>
    </p:embeddedFont>
    <p:embeddedFont>
      <p:font typeface="Inter"/>
      <p:regular r:id="rId24"/>
      <p:bold r:id="rId25"/>
      <p:italic r:id="rId26"/>
      <p:boldItalic r:id="rId27"/>
    </p:embeddedFont>
    <p:embeddedFont>
      <p:font typeface="Inter ExtraBold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Light-regular.fntdata"/><Relationship Id="rId22" Type="http://schemas.openxmlformats.org/officeDocument/2006/relationships/font" Target="fonts/InterLight-italic.fntdata"/><Relationship Id="rId21" Type="http://schemas.openxmlformats.org/officeDocument/2006/relationships/font" Target="fonts/InterLight-bold.fntdata"/><Relationship Id="rId24" Type="http://schemas.openxmlformats.org/officeDocument/2006/relationships/font" Target="fonts/Inter-regular.fntdata"/><Relationship Id="rId23" Type="http://schemas.openxmlformats.org/officeDocument/2006/relationships/font" Target="fonts/InterLight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-italic.fntdata"/><Relationship Id="rId25" Type="http://schemas.openxmlformats.org/officeDocument/2006/relationships/font" Target="fonts/Inter-bold.fntdata"/><Relationship Id="rId28" Type="http://schemas.openxmlformats.org/officeDocument/2006/relationships/font" Target="fonts/InterExtraBold-bold.fntdata"/><Relationship Id="rId27" Type="http://schemas.openxmlformats.org/officeDocument/2006/relationships/font" Target="fonts/Inter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ExtraBol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InterSemiBold-bold.fntdata"/><Relationship Id="rId16" Type="http://schemas.openxmlformats.org/officeDocument/2006/relationships/font" Target="fonts/InterSemiBold-regular.fntdata"/><Relationship Id="rId19" Type="http://schemas.openxmlformats.org/officeDocument/2006/relationships/font" Target="fonts/InterSemiBold-boldItalic.fntdata"/><Relationship Id="rId18" Type="http://schemas.openxmlformats.org/officeDocument/2006/relationships/font" Target="fonts/InterSemiBold-italic.fntdata"/></Relationships>
</file>

<file path=ppt/media/image1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4b8c2634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4b8c2634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4b8c2634c8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4b8c2634c8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4b8c2634c8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4b8c2634c8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4b8c2634c8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4b8c2634c8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4b8c2634c8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4b8c2634c8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4b8c2634c8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4b8c2634c8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4b8c2634c8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4b8c2634c8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4b8c2634c8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4b8c2634c8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4b8c2634c8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4b8c2634c8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6" name="Google Shape;66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8" name="Google Shape;6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73" name="Google Shape;7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7" name="Google Shape;7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" name="Google Shape;89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" name="Google Shape;93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" name="Google Shape;102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3" name="Google Shape;103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4" name="Google Shape;104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1" name="Google Shape;111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3" name="Google Shape;113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8" name="Google Shape;118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9" name="Google Shape;119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20" name="Google Shape;120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21" name="Google Shape;121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7" name="Google Shape;157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6" name="Google Shape;166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71" name="Google Shape;171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" name="Google Shape;174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8" name="Google Shape;178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9" name="Google Shape;179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3" name="Google Shape;193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5" name="Google Shape;195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7" name="Google Shape;197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9" name="Google Shape;199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1" name="Google Shape;201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3" name="Google Shape;203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4" name="Google Shape;204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9" name="Google Shape;209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12" name="Google Shape;212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17" name="Google Shape;217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0" name="Google Shape;220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1" name="Google Shape;221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2" name="Google Shape;222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3" name="Google Shape;223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4" name="Google Shape;224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25" name="Google Shape;225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8" name="Google Shape;228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0" name="Google Shape;230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1" name="Google Shape;231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2" name="Google Shape;232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3" name="Google Shape;233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4" name="Google Shape;234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5" name="Google Shape;235;p3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6" name="Google Shape;236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0" name="Google Shape;240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1" name="Google Shape;241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2" name="Google Shape;242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4" name="Google Shape;244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5" name="Google Shape;245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6" name="Google Shape;246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7" name="Google Shape;247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8" name="Google Shape;248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9" name="Google Shape;249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0" name="Google Shape;250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1" name="Google Shape;251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2" name="Google Shape;252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3" name="Google Shape;253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4" name="Google Shape;254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55" name="Google Shape;255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7" name="Google Shape;26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6" name="Google Shape;27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7" name="Google Shape;28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8" name="Google Shape;28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92" name="Google Shape;29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6" name="Google Shape;29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1" name="Google Shape;30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4" name="Google Shape;30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5" name="Google Shape;30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1" name="Google Shape;31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9" name="Google Shape;31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2" name="Google Shape;33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3" name="Google Shape;33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4" name="Google Shape;33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6" name="Google Shape;33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2" name="Google Shape;34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6" name="Google Shape;34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9" name="Google Shape;34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0" name="Google Shape;35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2" name="Google Shape;35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5" name="Google Shape;35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0" name="Google Shape;36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2" name="Google Shape;36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3" name="Google Shape;36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4" name="Google Shape;36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7" name="Google Shape;37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3"/>
          <p:cNvSpPr txBox="1"/>
          <p:nvPr>
            <p:ph type="title"/>
          </p:nvPr>
        </p:nvSpPr>
        <p:spPr>
          <a:xfrm>
            <a:off x="420875" y="1705496"/>
            <a:ext cx="4324800" cy="17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Quantum Computing Novices attempt to Program Universal Shor’s Algorithm</a:t>
            </a:r>
            <a:endParaRPr sz="3000"/>
          </a:p>
        </p:txBody>
      </p:sp>
      <p:sp>
        <p:nvSpPr>
          <p:cNvPr id="385" name="Google Shape;385;p53"/>
          <p:cNvSpPr txBox="1"/>
          <p:nvPr>
            <p:ph idx="2" type="title"/>
          </p:nvPr>
        </p:nvSpPr>
        <p:spPr>
          <a:xfrm>
            <a:off x="420875" y="3318663"/>
            <a:ext cx="40365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George Oliynyk, Owen Ungaro, Sameer Sethuram</a:t>
            </a:r>
            <a:endParaRPr/>
          </a:p>
        </p:txBody>
      </p:sp>
      <p:pic>
        <p:nvPicPr>
          <p:cNvPr descr="Abstract image of blue ribbons on a black background." id="386" name="Google Shape;386;p5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2943" r="32255" t="0"/>
          <a:stretch/>
        </p:blipFill>
        <p:spPr>
          <a:xfrm>
            <a:off x="5039775" y="196800"/>
            <a:ext cx="3905400" cy="4749900"/>
          </a:xfrm>
          <a:prstGeom prst="roundRect">
            <a:avLst>
              <a:gd fmla="val 16667" name="adj"/>
            </a:avLst>
          </a:prstGeom>
        </p:spPr>
      </p:pic>
      <p:sp>
        <p:nvSpPr>
          <p:cNvPr id="387" name="Google Shape;387;p53"/>
          <p:cNvSpPr/>
          <p:nvPr/>
        </p:nvSpPr>
        <p:spPr>
          <a:xfrm>
            <a:off x="560525" y="1083400"/>
            <a:ext cx="1962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The Lion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pic>
        <p:nvPicPr>
          <p:cNvPr id="388" name="Google Shape;388;p53" title="71s3IsNKZ4L._AC_UF894,1000_QL80_.jpg"/>
          <p:cNvPicPr preferRelativeResize="0"/>
          <p:nvPr/>
        </p:nvPicPr>
        <p:blipFill rotWithShape="1">
          <a:blip r:embed="rId4">
            <a:alphaModFix/>
          </a:blip>
          <a:srcRect b="4329" l="18533" r="18533" t="4329"/>
          <a:stretch/>
        </p:blipFill>
        <p:spPr>
          <a:xfrm>
            <a:off x="5861510" y="1464525"/>
            <a:ext cx="2262000" cy="2214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4" name="Google Shape;394;p54"/>
          <p:cNvSpPr txBox="1"/>
          <p:nvPr>
            <p:ph type="title"/>
          </p:nvPr>
        </p:nvSpPr>
        <p:spPr>
          <a:xfrm>
            <a:off x="420875" y="1668375"/>
            <a:ext cx="4324800" cy="16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sp>
        <p:nvSpPr>
          <p:cNvPr id="395" name="Google Shape;395;p54"/>
          <p:cNvSpPr txBox="1"/>
          <p:nvPr>
            <p:ph idx="2" type="title"/>
          </p:nvPr>
        </p:nvSpPr>
        <p:spPr>
          <a:xfrm>
            <a:off x="420875" y="3318675"/>
            <a:ext cx="36987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Sophomore CS Undergraduate Majors @ Stevens Institute of Technology</a:t>
            </a:r>
            <a:endParaRPr/>
          </a:p>
        </p:txBody>
      </p:sp>
      <p:pic>
        <p:nvPicPr>
          <p:cNvPr id="396" name="Google Shape;39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9575" y="279750"/>
            <a:ext cx="4584000" cy="458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5"/>
          <p:cNvSpPr txBox="1"/>
          <p:nvPr>
            <p:ph type="title"/>
          </p:nvPr>
        </p:nvSpPr>
        <p:spPr>
          <a:xfrm>
            <a:off x="452575" y="596800"/>
            <a:ext cx="68688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402" name="Google Shape;402;p55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Learn about the prompt.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Analyze where we stand as a group.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Setup QuantumRings and Qbraid.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55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Introductory quantum computing courses.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Note-taking.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Toying around with Qbraid and Qiskit.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55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Using Qbraid and Qiskit, attempt to program Shor’s Algorithm.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Employed LLMs to further comprehension.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Attempted to reverse engineer example algorithm.</a:t>
            </a:r>
            <a:endParaRPr/>
          </a:p>
        </p:txBody>
      </p:sp>
      <p:sp>
        <p:nvSpPr>
          <p:cNvPr id="405" name="Google Shape;405;p55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Touching up / tweaking our algorithm.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Creating presentation and DevPost.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Submitting our final product.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55"/>
          <p:cNvSpPr/>
          <p:nvPr/>
        </p:nvSpPr>
        <p:spPr>
          <a:xfrm>
            <a:off x="556250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Q1 12pm - 3pm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7" name="Google Shape;407;p55"/>
          <p:cNvSpPr/>
          <p:nvPr/>
        </p:nvSpPr>
        <p:spPr>
          <a:xfrm>
            <a:off x="556250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Getting Started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8" name="Google Shape;408;p55"/>
          <p:cNvSpPr/>
          <p:nvPr/>
        </p:nvSpPr>
        <p:spPr>
          <a:xfrm>
            <a:off x="2550692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Q2 3pm - 12am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9" name="Google Shape;409;p55"/>
          <p:cNvSpPr/>
          <p:nvPr/>
        </p:nvSpPr>
        <p:spPr>
          <a:xfrm>
            <a:off x="2572563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Quantum Learning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0" name="Google Shape;410;p55"/>
          <p:cNvSpPr/>
          <p:nvPr/>
        </p:nvSpPr>
        <p:spPr>
          <a:xfrm>
            <a:off x="4545133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Q3 12am - 9am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1" name="Google Shape;411;p55"/>
          <p:cNvSpPr/>
          <p:nvPr/>
        </p:nvSpPr>
        <p:spPr>
          <a:xfrm>
            <a:off x="4572163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Shor’s Algorithm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2" name="Google Shape;412;p55"/>
          <p:cNvSpPr/>
          <p:nvPr/>
        </p:nvSpPr>
        <p:spPr>
          <a:xfrm>
            <a:off x="6539575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Q4 9am-12pm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3" name="Google Shape;413;p55"/>
          <p:cNvSpPr/>
          <p:nvPr/>
        </p:nvSpPr>
        <p:spPr>
          <a:xfrm>
            <a:off x="6548663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Finishing Touches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4" name="Google Shape;414;p55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15" name="Google Shape;415;p55"/>
          <p:cNvCxnSpPr/>
          <p:nvPr/>
        </p:nvCxnSpPr>
        <p:spPr>
          <a:xfrm>
            <a:off x="2423550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416" name="Google Shape;416;p55"/>
          <p:cNvCxnSpPr/>
          <p:nvPr/>
        </p:nvCxnSpPr>
        <p:spPr>
          <a:xfrm>
            <a:off x="4421425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417" name="Google Shape;417;p55"/>
          <p:cNvCxnSpPr/>
          <p:nvPr/>
        </p:nvCxnSpPr>
        <p:spPr>
          <a:xfrm>
            <a:off x="6422775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pic>
        <p:nvPicPr>
          <p:cNvPr id="418" name="Google Shape;418;p55"/>
          <p:cNvPicPr preferRelativeResize="0"/>
          <p:nvPr/>
        </p:nvPicPr>
        <p:blipFill rotWithShape="1">
          <a:blip r:embed="rId3">
            <a:alphaModFix/>
          </a:blip>
          <a:srcRect b="23420" l="0" r="2600" t="21263"/>
          <a:stretch/>
        </p:blipFill>
        <p:spPr>
          <a:xfrm>
            <a:off x="5460176" y="203200"/>
            <a:ext cx="3203700" cy="1364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6"/>
          <p:cNvSpPr txBox="1"/>
          <p:nvPr>
            <p:ph type="title"/>
          </p:nvPr>
        </p:nvSpPr>
        <p:spPr>
          <a:xfrm>
            <a:off x="420875" y="1552350"/>
            <a:ext cx="7652100" cy="15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Universal Shor’s Algorithm Results</a:t>
            </a:r>
            <a:endParaRPr/>
          </a:p>
        </p:txBody>
      </p:sp>
      <p:sp>
        <p:nvSpPr>
          <p:cNvPr id="424" name="Google Shape;424;p5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7"/>
          <p:cNvSpPr txBox="1"/>
          <p:nvPr>
            <p:ph idx="1" type="body"/>
          </p:nvPr>
        </p:nvSpPr>
        <p:spPr>
          <a:xfrm>
            <a:off x="5362800" y="3071200"/>
            <a:ext cx="3552600" cy="12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This example graph depicts the best m value for finding the period r for a given number N. By excluding 0 and all odd r values calculated from m, we can effectively find the factors, p and q, of N through r!</a:t>
            </a:r>
            <a:endParaRPr/>
          </a:p>
        </p:txBody>
      </p:sp>
      <p:sp>
        <p:nvSpPr>
          <p:cNvPr id="430" name="Google Shape;430;p57"/>
          <p:cNvSpPr txBox="1"/>
          <p:nvPr/>
        </p:nvSpPr>
        <p:spPr>
          <a:xfrm>
            <a:off x="450850" y="3071200"/>
            <a:ext cx="42918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Graph of States vs Counts</a:t>
            </a:r>
            <a:endParaRPr b="1" sz="4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31" name="Google Shape;43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650" y="420175"/>
            <a:ext cx="3291000" cy="233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8"/>
          <p:cNvSpPr txBox="1"/>
          <p:nvPr>
            <p:ph type="title"/>
          </p:nvPr>
        </p:nvSpPr>
        <p:spPr>
          <a:xfrm>
            <a:off x="745950" y="979350"/>
            <a:ext cx="7652100" cy="15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0"/>
              <a:t>It Doesn’t Work!</a:t>
            </a:r>
            <a:endParaRPr sz="12500"/>
          </a:p>
        </p:txBody>
      </p:sp>
      <p:sp>
        <p:nvSpPr>
          <p:cNvPr id="437" name="Google Shape;437;p5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3" name="Google Shape;443;p59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went wrong?</a:t>
            </a:r>
            <a:endParaRPr/>
          </a:p>
        </p:txBody>
      </p:sp>
      <p:sp>
        <p:nvSpPr>
          <p:cNvPr id="444" name="Google Shape;444;p59"/>
          <p:cNvSpPr txBox="1"/>
          <p:nvPr>
            <p:ph idx="1" type="body"/>
          </p:nvPr>
        </p:nvSpPr>
        <p:spPr>
          <a:xfrm>
            <a:off x="452575" y="1966775"/>
            <a:ext cx="37179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We wish we knew… but from the data that we received from our Universal Shor’s algorithm, we concluded that our algorithm was giving us r values that plainly did not work.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Due to our </a:t>
            </a:r>
            <a:r>
              <a:rPr lang="en"/>
              <a:t>general</a:t>
            </a:r>
            <a:r>
              <a:rPr lang="en"/>
              <a:t> lack of knowledge in the field of quantum computing, troubleshooting and finding the root cause of the algorithm’s failure was </a:t>
            </a:r>
            <a:r>
              <a:rPr lang="en"/>
              <a:t>difficult</a:t>
            </a:r>
            <a:r>
              <a:rPr lang="en"/>
              <a:t> to find and resolve, and so our model failed… kind of…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59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6" name="Google Shape;446;p59"/>
          <p:cNvPicPr preferRelativeResize="0"/>
          <p:nvPr/>
        </p:nvPicPr>
        <p:blipFill rotWithShape="1">
          <a:blip r:embed="rId3">
            <a:alphaModFix/>
          </a:blip>
          <a:srcRect b="882" l="0" r="0" t="0"/>
          <a:stretch/>
        </p:blipFill>
        <p:spPr>
          <a:xfrm>
            <a:off x="6393938" y="173763"/>
            <a:ext cx="555250" cy="479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0244" y="1608824"/>
            <a:ext cx="1395230" cy="1925851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60"/>
          <p:cNvSpPr txBox="1"/>
          <p:nvPr>
            <p:ph type="title"/>
          </p:nvPr>
        </p:nvSpPr>
        <p:spPr>
          <a:xfrm>
            <a:off x="4727050" y="5968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How we Cope with Failure</a:t>
            </a:r>
            <a:endParaRPr/>
          </a:p>
        </p:txBody>
      </p:sp>
      <p:sp>
        <p:nvSpPr>
          <p:cNvPr id="453" name="Google Shape;453;p60"/>
          <p:cNvSpPr txBox="1"/>
          <p:nvPr>
            <p:ph idx="4294967295" type="body"/>
          </p:nvPr>
        </p:nvSpPr>
        <p:spPr>
          <a:xfrm>
            <a:off x="5221300" y="1912900"/>
            <a:ext cx="2966100" cy="29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algorithm itself doesn’t work at all, so what does?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Reading the states of the Qubits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Applying quantum gate </a:t>
            </a:r>
            <a:r>
              <a:rPr lang="en"/>
              <a:t>operations on the Qubits.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Reading the phase of the Qubits using the Inverse Quantum Fourier Transformation.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complete beginners in the field of quantum computing, this is a huge win and a wonderful learning experience for us.</a:t>
            </a:r>
            <a:endParaRPr/>
          </a:p>
        </p:txBody>
      </p:sp>
      <p:sp>
        <p:nvSpPr>
          <p:cNvPr id="454" name="Google Shape;454;p60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5" name="Google Shape;455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876" y="1608825"/>
            <a:ext cx="1520525" cy="1925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2375" y="1608825"/>
            <a:ext cx="734757" cy="192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61"/>
          <p:cNvSpPr txBox="1"/>
          <p:nvPr>
            <p:ph type="title"/>
          </p:nvPr>
        </p:nvSpPr>
        <p:spPr>
          <a:xfrm>
            <a:off x="420875" y="709350"/>
            <a:ext cx="7652100" cy="15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to QuantumRings and YQuantum!</a:t>
            </a:r>
            <a:endParaRPr/>
          </a:p>
        </p:txBody>
      </p:sp>
      <p:sp>
        <p:nvSpPr>
          <p:cNvPr id="462" name="Google Shape;462;p61"/>
          <p:cNvSpPr txBox="1"/>
          <p:nvPr>
            <p:ph idx="2" type="title"/>
          </p:nvPr>
        </p:nvSpPr>
        <p:spPr>
          <a:xfrm>
            <a:off x="420875" y="3144800"/>
            <a:ext cx="4748400" cy="7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enriching and hands-on learning experience!</a:t>
            </a:r>
            <a:endParaRPr/>
          </a:p>
        </p:txBody>
      </p:sp>
      <p:sp>
        <p:nvSpPr>
          <p:cNvPr id="463" name="Google Shape;463;p6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